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3" r:id="rId5"/>
    <p:sldId id="286" r:id="rId6"/>
    <p:sldId id="260" r:id="rId7"/>
    <p:sldId id="261" r:id="rId8"/>
    <p:sldId id="287" r:id="rId9"/>
    <p:sldId id="262" r:id="rId10"/>
    <p:sldId id="288" r:id="rId11"/>
    <p:sldId id="289" r:id="rId12"/>
    <p:sldId id="285" r:id="rId13"/>
    <p:sldId id="291" r:id="rId14"/>
    <p:sldId id="292" r:id="rId15"/>
    <p:sldId id="293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0" d="100"/>
          <a:sy n="80" d="100"/>
        </p:scale>
        <p:origin x="5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8/17/2023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578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519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261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92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25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54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718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47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245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6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615" y="842713"/>
            <a:ext cx="8371643" cy="2486413"/>
          </a:xfrm>
        </p:spPr>
        <p:txBody>
          <a:bodyPr/>
          <a:lstStyle/>
          <a:p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 of Success for Currently Operating Startups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FEBD721-D0A2-7BC6-EF0D-EF0E1C9AAA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600" r="22600"/>
          <a:stretch>
            <a:fillRect/>
          </a:stretch>
        </p:blipFill>
        <p:spPr>
          <a:xfrm>
            <a:off x="171667" y="1135676"/>
            <a:ext cx="5039333" cy="5172574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F69C-65F5-8CF5-DFD7-E62A8FA6F7E5}"/>
              </a:ext>
            </a:extLst>
          </p:cNvPr>
          <p:cNvSpPr txBox="1"/>
          <p:nvPr/>
        </p:nvSpPr>
        <p:spPr>
          <a:xfrm>
            <a:off x="385768" y="5279974"/>
            <a:ext cx="10923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above figure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displays a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matrix created with 'sns.heatmap', utilizing the correlation matrix as input. This visualization illustrates the connections among numerical features in the dataset, offering insights into their relationships.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A2528-170F-3221-F92B-EAACEF0C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" y="1346827"/>
            <a:ext cx="9851990" cy="3822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2186D-BF23-E4EA-52BE-849EBEF51666}"/>
              </a:ext>
            </a:extLst>
          </p:cNvPr>
          <p:cNvSpPr txBox="1"/>
          <p:nvPr/>
        </p:nvSpPr>
        <p:spPr>
          <a:xfrm>
            <a:off x="385768" y="547569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</p:txBody>
      </p:sp>
    </p:spTree>
    <p:extLst>
      <p:ext uri="{BB962C8B-B14F-4D97-AF65-F5344CB8AC3E}">
        <p14:creationId xmlns:p14="http://schemas.microsoft.com/office/powerpoint/2010/main" val="12172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2186D-BF23-E4EA-52BE-849EBEF51666}"/>
              </a:ext>
            </a:extLst>
          </p:cNvPr>
          <p:cNvSpPr txBox="1"/>
          <p:nvPr/>
        </p:nvSpPr>
        <p:spPr>
          <a:xfrm>
            <a:off x="385768" y="547569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BA11263A-7E04-76D7-228D-CE07AA007656}"/>
              </a:ext>
            </a:extLst>
          </p:cNvPr>
          <p:cNvPicPr/>
          <p:nvPr/>
        </p:nvPicPr>
        <p:blipFill rotWithShape="1">
          <a:blip r:embed="rId3"/>
          <a:srcRect l="6915" t="4773" r="5653" b="10804"/>
          <a:stretch/>
        </p:blipFill>
        <p:spPr bwMode="auto">
          <a:xfrm>
            <a:off x="433805" y="1298306"/>
            <a:ext cx="5662195" cy="5311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6C9B3-75C1-99FD-6A77-7715B384EB17}"/>
              </a:ext>
            </a:extLst>
          </p:cNvPr>
          <p:cNvPicPr/>
          <p:nvPr/>
        </p:nvPicPr>
        <p:blipFill rotWithShape="1">
          <a:blip r:embed="rId4"/>
          <a:srcRect l="4691" t="3768" r="3457" b="5797"/>
          <a:stretch/>
        </p:blipFill>
        <p:spPr bwMode="auto">
          <a:xfrm>
            <a:off x="6573419" y="1336405"/>
            <a:ext cx="5184775" cy="5272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05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97572B-3C34-38D1-DBDA-27747EA2E2FC}"/>
              </a:ext>
            </a:extLst>
          </p:cNvPr>
          <p:cNvSpPr txBox="1"/>
          <p:nvPr/>
        </p:nvSpPr>
        <p:spPr>
          <a:xfrm>
            <a:off x="288758" y="201356"/>
            <a:ext cx="1126155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2800" b="1" kern="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kern="0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Paper Emphasizes Using Machine Learning To Predict Success In Currently Operating Startups.</a:t>
            </a:r>
          </a:p>
          <a:p>
            <a:pPr marL="342900" marR="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Company Ranking, Relationships, Funding Year, Milestones, Participants, And Advertising Are Integrated For Comprehensive Analysis.</a:t>
            </a:r>
          </a:p>
          <a:p>
            <a:pPr marL="342900" marR="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Aids Investors, Stakeholders, And Interested Parties In Making Informed Investment Decisions.</a:t>
            </a:r>
          </a:p>
          <a:p>
            <a:pPr marL="342900" marR="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Accurate Predictions Help Investors Allocate Resources Wisely, Reducing Risks And Increasing Returns.</a:t>
            </a:r>
          </a:p>
          <a:p>
            <a:pPr marL="342900" marR="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Startup Owners Benefit By Identifying Areas For Improvement And Increasing Success Chances.</a:t>
            </a:r>
          </a:p>
          <a:p>
            <a:pPr marL="342900" marR="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Machine Learning For Startup Prediction Aims Stakeholders In Informed Decision-making, Fostering Startup Growth In A Competitive Business Environment.</a:t>
            </a:r>
          </a:p>
        </p:txBody>
      </p:sp>
    </p:spTree>
    <p:extLst>
      <p:ext uri="{BB962C8B-B14F-4D97-AF65-F5344CB8AC3E}">
        <p14:creationId xmlns:p14="http://schemas.microsoft.com/office/powerpoint/2010/main" val="2559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FC19673-43A6-DE0D-CF15-D806CFC28321}"/>
              </a:ext>
            </a:extLst>
          </p:cNvPr>
          <p:cNvSpPr txBox="1"/>
          <p:nvPr/>
        </p:nvSpPr>
        <p:spPr>
          <a:xfrm>
            <a:off x="7447548" y="2686870"/>
            <a:ext cx="61040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074" name="Picture 2" descr="Accountants in Basildon - Unique Accountants">
            <a:extLst>
              <a:ext uri="{FF2B5EF4-FFF2-40B4-BE49-F238E27FC236}">
                <a16:creationId xmlns:a16="http://schemas.microsoft.com/office/drawing/2014/main" id="{5A1F79C9-633B-BE1A-77BE-C914B607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8" y="864239"/>
            <a:ext cx="4154742" cy="23395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ff The Hook Yachts">
            <a:extLst>
              <a:ext uri="{FF2B5EF4-FFF2-40B4-BE49-F238E27FC236}">
                <a16:creationId xmlns:a16="http://schemas.microsoft.com/office/drawing/2014/main" id="{60A6C4A2-B3EB-3E17-CE9A-5EAE625C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38" y="3654253"/>
            <a:ext cx="4154741" cy="26042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-1026454" y="733925"/>
            <a:ext cx="4099187" cy="1062789"/>
          </a:xfrm>
        </p:spPr>
        <p:txBody>
          <a:bodyPr/>
          <a:lstStyle/>
          <a:p>
            <a:r>
              <a:rPr lang="en-US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Authors</a:t>
            </a:r>
            <a:br>
              <a:rPr lang="en-US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FF46E-2FC7-077E-6848-A907B847C547}"/>
              </a:ext>
            </a:extLst>
          </p:cNvPr>
          <p:cNvSpPr txBox="1"/>
          <p:nvPr/>
        </p:nvSpPr>
        <p:spPr>
          <a:xfrm>
            <a:off x="213064" y="1473692"/>
            <a:ext cx="9792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T. Sampath Kumar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2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t.sampathkumar@sru.edu.in</a:t>
            </a:r>
            <a:r>
              <a:rPr lang="en-US" sz="2800" i="1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Anugam Saikiran - </a:t>
            </a:r>
            <a:r>
              <a:rPr lang="en-US" sz="2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saikirananugam@gmail.com</a:t>
            </a:r>
            <a:endParaRPr lang="en-US" sz="3600" baseline="30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Irukulla Apoorva – </a:t>
            </a:r>
            <a:r>
              <a:rPr lang="en-US" sz="2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irukullaapoorva@gmail.com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Anugam Uday kiran – </a:t>
            </a:r>
            <a:r>
              <a:rPr lang="en-US" sz="2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anugamudaykiran@gmail.com</a:t>
            </a:r>
            <a:endParaRPr lang="en-US" sz="2800" i="1" baseline="30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Meghana Daddanala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meghanadaddanala@gmail.com</a:t>
            </a:r>
            <a:endParaRPr lang="en-US" sz="2800" i="1" baseline="30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Amogh Varsh Raju – </a:t>
            </a:r>
            <a:r>
              <a:rPr lang="en-US" sz="2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varshrajuambati@gmail.com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039786" y="5038794"/>
            <a:ext cx="3863221" cy="720000"/>
          </a:xfrm>
        </p:spPr>
        <p:txBody>
          <a:bodyPr/>
          <a:lstStyle/>
          <a:p>
            <a:r>
              <a:rPr lang="en-US" sz="4800" b="1" kern="0" cap="all" dirty="0">
                <a:latin typeface="Times New Roman" panose="02020603050405020304" pitchFamily="18" charset="0"/>
              </a:rPr>
              <a:t>Problem  statement</a:t>
            </a:r>
            <a:br>
              <a:rPr lang="en-US" sz="4800" b="1" kern="0" cap="all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211" y="1074822"/>
            <a:ext cx="5213684" cy="5378599"/>
          </a:xfrm>
        </p:spPr>
        <p:txBody>
          <a:bodyPr/>
          <a:lstStyle/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to develop a predictive model using machine learning algorithms that can accurately assess the likelihood of success for currently operating startups. 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in this context is defined as sustainable growth, profitability, and longevity beyond a certain timeframe.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noProof="1"/>
          </a:p>
        </p:txBody>
      </p:sp>
      <p:pic>
        <p:nvPicPr>
          <p:cNvPr id="12" name="Picture Placeholder 11" descr="Laptop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8583" y="196033"/>
            <a:ext cx="3475177" cy="3555252"/>
          </a:xfr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coding Digital Transformation with IoT – IIoT World">
            <a:extLst>
              <a:ext uri="{FF2B5EF4-FFF2-40B4-BE49-F238E27FC236}">
                <a16:creationId xmlns:a16="http://schemas.microsoft.com/office/drawing/2014/main" id="{075DF2A2-215E-CF0C-3A4A-F37D16A20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t="-53" r="20901" b="53"/>
          <a:stretch/>
        </p:blipFill>
        <p:spPr bwMode="auto">
          <a:xfrm>
            <a:off x="0" y="0"/>
            <a:ext cx="12192000" cy="6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1089726"/>
            <a:ext cx="11329200" cy="432000"/>
          </a:xfrm>
        </p:spPr>
        <p:txBody>
          <a:bodyPr/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3200" b="1" kern="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PROPOSED METHODOLOGY</a:t>
            </a:r>
            <a:br>
              <a:rPr lang="en-US" sz="3200" b="1" kern="0" cap="all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DATA SET:</a:t>
            </a:r>
            <a:br>
              <a:rPr lang="en-US" sz="3200" b="1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E0AB3DB-097B-A285-03FC-95B7A5DA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0" y="2228749"/>
            <a:ext cx="10521479" cy="33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1089726"/>
            <a:ext cx="11329200" cy="432000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detection: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FA71FC-5C30-2F4A-945D-2D24E39A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" y="1818037"/>
            <a:ext cx="10523837" cy="4989001"/>
          </a:xfrm>
          <a:prstGeom prst="rect">
            <a:avLst/>
          </a:prstGeom>
        </p:spPr>
      </p:pic>
      <p:pic>
        <p:nvPicPr>
          <p:cNvPr id="2050" name="Picture 2" descr="Illustration Aiming Success Graph Expansion Of An Idea Creativity Of A ...">
            <a:extLst>
              <a:ext uri="{FF2B5EF4-FFF2-40B4-BE49-F238E27FC236}">
                <a16:creationId xmlns:a16="http://schemas.microsoft.com/office/drawing/2014/main" id="{208A7D9A-25E9-00EE-5D4D-D8D8423C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31" y="2871085"/>
            <a:ext cx="3222812" cy="3222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28779" y="116207"/>
            <a:ext cx="3863221" cy="720000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75052" y="5031281"/>
            <a:ext cx="7066548" cy="1831770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applying normalization, it's essential to fit the scaler on the training data and then use the same scaler to transform both the training and testing/validation data. This ensures that the normalization is consistent across all data points.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861821-2281-B703-A2E3-3D19169B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07"/>
            <a:ext cx="6288505" cy="49100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E9BE83-FC9B-4FEF-A169-36C4F910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55" y="758660"/>
            <a:ext cx="545639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153727" y="184578"/>
            <a:ext cx="3863221" cy="1371506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75052" y="4967113"/>
            <a:ext cx="6305959" cy="183177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DecisionTreeClassifier model, loaded from the 'model.pkl' file, is then used to predict the success of the startup based on the input data. Here pkl indicates it is a pickle file.</a:t>
            </a:r>
          </a:p>
          <a:p>
            <a:pPr algn="just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2" name="image9.png">
            <a:extLst>
              <a:ext uri="{FF2B5EF4-FFF2-40B4-BE49-F238E27FC236}">
                <a16:creationId xmlns:a16="http://schemas.microsoft.com/office/drawing/2014/main" id="{D13CBD84-3AB0-E760-5217-E50CD6FA42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559" y="381364"/>
            <a:ext cx="5858944" cy="4347411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7C574-A869-3761-C09B-8F83B5927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" b="1990"/>
          <a:stretch/>
        </p:blipFill>
        <p:spPr>
          <a:xfrm>
            <a:off x="6721642" y="1106905"/>
            <a:ext cx="5432186" cy="46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43B51-D59C-4846-8B3C-13B0D46C5974}"/>
              </a:ext>
            </a:extLst>
          </p:cNvPr>
          <p:cNvSpPr txBox="1"/>
          <p:nvPr/>
        </p:nvSpPr>
        <p:spPr>
          <a:xfrm>
            <a:off x="161832" y="5329093"/>
            <a:ext cx="1185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took feature importance's from the RFC model, saved them in a Data Frame with their names. After filtering out non-zero values, we created scatterplots using a plotting function to visualize these importance's.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4.jpg">
            <a:extLst>
              <a:ext uri="{FF2B5EF4-FFF2-40B4-BE49-F238E27FC236}">
                <a16:creationId xmlns:a16="http://schemas.microsoft.com/office/drawing/2014/main" id="{3FE03A5D-8978-5DB6-8F19-04E35399D44A}"/>
              </a:ext>
            </a:extLst>
          </p:cNvPr>
          <p:cNvPicPr/>
          <p:nvPr/>
        </p:nvPicPr>
        <p:blipFill>
          <a:blip r:embed="rId3"/>
          <a:srcRect l="2563" t="7882" r="2394" b="11692"/>
          <a:stretch>
            <a:fillRect/>
          </a:stretch>
        </p:blipFill>
        <p:spPr>
          <a:xfrm>
            <a:off x="330635" y="513872"/>
            <a:ext cx="3054249" cy="2433865"/>
          </a:xfrm>
          <a:prstGeom prst="rect">
            <a:avLst/>
          </a:prstGeom>
          <a:ln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40645-4FD1-A357-E12B-AFAC5E11E1FA}"/>
              </a:ext>
            </a:extLst>
          </p:cNvPr>
          <p:cNvPicPr/>
          <p:nvPr/>
        </p:nvPicPr>
        <p:blipFill>
          <a:blip r:embed="rId4"/>
          <a:srcRect b="4737"/>
          <a:stretch>
            <a:fillRect/>
          </a:stretch>
        </p:blipFill>
        <p:spPr>
          <a:xfrm>
            <a:off x="3716711" y="545429"/>
            <a:ext cx="3175000" cy="2359275"/>
          </a:xfrm>
          <a:prstGeom prst="rect">
            <a:avLst/>
          </a:prstGeom>
          <a:ln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EBB601-DF38-9850-AC02-43BADDB30691}"/>
              </a:ext>
            </a:extLst>
          </p:cNvPr>
          <p:cNvPicPr/>
          <p:nvPr/>
        </p:nvPicPr>
        <p:blipFill>
          <a:blip r:embed="rId5"/>
          <a:srcRect t="6937" b="13295"/>
          <a:stretch>
            <a:fillRect/>
          </a:stretch>
        </p:blipFill>
        <p:spPr>
          <a:xfrm>
            <a:off x="918177" y="3049521"/>
            <a:ext cx="5597067" cy="2015490"/>
          </a:xfrm>
          <a:prstGeom prst="rect">
            <a:avLst/>
          </a:prstGeom>
          <a:ln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6764BA-ED13-ECEB-2B6F-603BEC5F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539" y="545429"/>
            <a:ext cx="4777291" cy="42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F69C-65F5-8CF5-DFD7-E62A8FA6F7E5}"/>
              </a:ext>
            </a:extLst>
          </p:cNvPr>
          <p:cNvSpPr txBox="1"/>
          <p:nvPr/>
        </p:nvSpPr>
        <p:spPr>
          <a:xfrm>
            <a:off x="368315" y="4800384"/>
            <a:ext cx="11343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diagram, learning curves reveal the model's behavior, highlighting overfitting or underfitting problems. By studying the gap between training and cross-validation scores, it's possible to assess bias, variance, and data needs. This informs model choices, parameter adjustments, and data collection to enhance performance.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11.png">
            <a:extLst>
              <a:ext uri="{FF2B5EF4-FFF2-40B4-BE49-F238E27FC236}">
                <a16:creationId xmlns:a16="http://schemas.microsoft.com/office/drawing/2014/main" id="{3E52E5E6-2095-2D90-1DE1-DB7348B071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8959" y="554594"/>
            <a:ext cx="4917240" cy="4002505"/>
          </a:xfrm>
          <a:prstGeom prst="rect">
            <a:avLst/>
          </a:prstGeom>
          <a:ln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1B1E8-5C29-6B85-4FDA-C70CB05E2CB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554594"/>
            <a:ext cx="5422232" cy="40025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103</TotalTime>
  <Words>482</Words>
  <Application>Microsoft Office PowerPoint</Application>
  <PresentationFormat>Widescreen</PresentationFormat>
  <Paragraphs>51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Office Theme</vt:lpstr>
      <vt:lpstr>Prediction of Success for Currently Operating Startups </vt:lpstr>
      <vt:lpstr>Authors </vt:lpstr>
      <vt:lpstr>Problem  statement </vt:lpstr>
      <vt:lpstr>PROPOSED METHODOLOGY DATA SET: </vt:lpstr>
      <vt:lpstr>DATA PREPROCESSING: Outline detection: </vt:lpstr>
      <vt:lpstr>Normalization:</vt:lpstr>
      <vt:lpstr>Models used: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Success for Currently Operating Startup</dc:title>
  <dc:creator>Apoorva irukulla</dc:creator>
  <cp:lastModifiedBy>meghana daddanala</cp:lastModifiedBy>
  <cp:revision>4</cp:revision>
  <dcterms:created xsi:type="dcterms:W3CDTF">2023-08-16T14:21:46Z</dcterms:created>
  <dcterms:modified xsi:type="dcterms:W3CDTF">2023-08-16T18:58:54Z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